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C872A-CD55-4AAA-A3C3-ED08A6288B56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92F62-BD60-4874-AFE3-5345A1FD8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02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92F62-BD60-4874-AFE3-5345A1FD85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28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Comment on the difference</a:t>
            </a:r>
            <a:r>
              <a:rPr lang="en-US" baseline="0" dirty="0" smtClean="0"/>
              <a:t> between estimating the number of objects of the same size in a container versus mixed objects.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92F62-BD60-4874-AFE3-5345A1FD85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94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8CF7-9E10-405B-B393-50A2AA53A5F4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A26BD9-0073-41CB-A9BC-14E71A3E9BD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8CF7-9E10-405B-B393-50A2AA53A5F4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6BD9-0073-41CB-A9BC-14E71A3E9B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8CF7-9E10-405B-B393-50A2AA53A5F4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6BD9-0073-41CB-A9BC-14E71A3E9B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948CF7-9E10-405B-B393-50A2AA53A5F4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FA26BD9-0073-41CB-A9BC-14E71A3E9BD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8CF7-9E10-405B-B393-50A2AA53A5F4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6BD9-0073-41CB-A9BC-14E71A3E9BD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8CF7-9E10-405B-B393-50A2AA53A5F4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6BD9-0073-41CB-A9BC-14E71A3E9BD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6BD9-0073-41CB-A9BC-14E71A3E9B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8CF7-9E10-405B-B393-50A2AA53A5F4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8CF7-9E10-405B-B393-50A2AA53A5F4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6BD9-0073-41CB-A9BC-14E71A3E9BD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8CF7-9E10-405B-B393-50A2AA53A5F4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6BD9-0073-41CB-A9BC-14E71A3E9B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948CF7-9E10-405B-B393-50A2AA53A5F4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A26BD9-0073-41CB-A9BC-14E71A3E9BD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8CF7-9E10-405B-B393-50A2AA53A5F4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A26BD9-0073-41CB-A9BC-14E71A3E9BD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3948CF7-9E10-405B-B393-50A2AA53A5F4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FA26BD9-0073-41CB-A9BC-14E71A3E9BD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gated.jason.org/Common/Services/VocabService.ashx?rpid=1611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gated.jason.org/Common/Services/VocabService.ashx?rpid=1620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77000" cy="2819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Stage 1 </a:t>
            </a:r>
          </a:p>
          <a:p>
            <a:pPr algn="ctr"/>
            <a:r>
              <a:rPr lang="en-US" dirty="0" smtClean="0"/>
              <a:t>Communicating with Measurement</a:t>
            </a:r>
          </a:p>
          <a:p>
            <a:pPr algn="ctr"/>
            <a:r>
              <a:rPr lang="en-US" dirty="0" smtClean="0"/>
              <a:t>Stage 2</a:t>
            </a:r>
          </a:p>
          <a:p>
            <a:pPr algn="ctr"/>
            <a:r>
              <a:rPr lang="en-US" dirty="0" smtClean="0"/>
              <a:t>Derived Units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467600" cy="289559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Terminal Velocity </a:t>
            </a:r>
            <a:br>
              <a:rPr lang="en-US" dirty="0" smtClean="0"/>
            </a:br>
            <a:r>
              <a:rPr lang="en-US" dirty="0" smtClean="0"/>
              <a:t>Mission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88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524000"/>
            <a:ext cx="7433761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 Prefixes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45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114800" cy="4602163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dirty="0"/>
              <a:t>Common Conversions</a:t>
            </a:r>
          </a:p>
          <a:p>
            <a:pPr>
              <a:defRPr/>
            </a:pPr>
            <a:r>
              <a:rPr lang="en-US" dirty="0"/>
              <a:t>100 c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/>
              <a:t> = 1 </a:t>
            </a:r>
            <a:r>
              <a:rPr lang="en-US" dirty="0">
                <a:solidFill>
                  <a:srgbClr val="FF0000"/>
                </a:solidFill>
              </a:rPr>
              <a:t>m</a:t>
            </a:r>
          </a:p>
          <a:p>
            <a:pPr>
              <a:defRPr/>
            </a:pPr>
            <a:r>
              <a:rPr lang="en-US" dirty="0"/>
              <a:t>1000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/>
              <a:t> = 1 k</a:t>
            </a:r>
            <a:r>
              <a:rPr lang="en-US" dirty="0">
                <a:solidFill>
                  <a:srgbClr val="FF0000"/>
                </a:solidFill>
              </a:rPr>
              <a:t>m</a:t>
            </a:r>
          </a:p>
          <a:p>
            <a:pPr>
              <a:defRPr/>
            </a:pPr>
            <a:r>
              <a:rPr lang="en-US" dirty="0"/>
              <a:t>1000 m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/>
              <a:t> = 1 </a:t>
            </a:r>
            <a:r>
              <a:rPr lang="en-US" dirty="0">
                <a:solidFill>
                  <a:srgbClr val="FF0000"/>
                </a:solidFill>
              </a:rPr>
              <a:t>m</a:t>
            </a:r>
          </a:p>
          <a:p>
            <a:pPr>
              <a:defRPr/>
            </a:pPr>
            <a:r>
              <a:rPr lang="en-US" dirty="0"/>
              <a:t>1 km = 0.62 mi</a:t>
            </a:r>
          </a:p>
          <a:p>
            <a:pPr>
              <a:defRPr/>
            </a:pPr>
            <a:r>
              <a:rPr lang="en-US" dirty="0"/>
              <a:t>1 kg = 2.2 </a:t>
            </a:r>
            <a:r>
              <a:rPr lang="en-US" dirty="0" err="1"/>
              <a:t>lbs</a:t>
            </a:r>
            <a:endParaRPr lang="en-US" dirty="0"/>
          </a:p>
          <a:p>
            <a:pPr>
              <a:defRPr/>
            </a:pPr>
            <a:r>
              <a:rPr lang="en-US" dirty="0"/>
              <a:t>1 </a:t>
            </a:r>
            <a:r>
              <a:rPr lang="en-US" dirty="0" err="1"/>
              <a:t>hr</a:t>
            </a:r>
            <a:r>
              <a:rPr lang="en-US" dirty="0"/>
              <a:t> = 60 min</a:t>
            </a:r>
          </a:p>
          <a:p>
            <a:pPr>
              <a:defRPr/>
            </a:pPr>
            <a:r>
              <a:rPr lang="en-US" dirty="0"/>
              <a:t>1 min = 60 s</a:t>
            </a:r>
          </a:p>
          <a:p>
            <a:pPr>
              <a:defRPr/>
            </a:pPr>
            <a:r>
              <a:rPr lang="en-US" dirty="0"/>
              <a:t>3600 s = 1 </a:t>
            </a:r>
            <a:r>
              <a:rPr lang="en-US" dirty="0" err="1"/>
              <a:t>hr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Prefixes for Common Conversions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1600"/>
            <a:ext cx="352425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05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r>
              <a:rPr lang="en-US" dirty="0" smtClean="0"/>
              <a:t>Convert your mass in </a:t>
            </a:r>
            <a:r>
              <a:rPr lang="en-US" dirty="0" err="1" smtClean="0"/>
              <a:t>lbs</a:t>
            </a:r>
            <a:r>
              <a:rPr lang="en-US" dirty="0" smtClean="0"/>
              <a:t> to kg.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Conversions</a:t>
            </a:r>
            <a:endParaRPr lang="en-US" dirty="0"/>
          </a:p>
        </p:txBody>
      </p:sp>
      <p:pic>
        <p:nvPicPr>
          <p:cNvPr id="4" name="Picture 6" descr="PTW-1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5803624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38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94752"/>
            <a:ext cx="8229600" cy="2743200"/>
          </a:xfrm>
        </p:spPr>
        <p:txBody>
          <a:bodyPr/>
          <a:lstStyle/>
          <a:p>
            <a:r>
              <a:rPr lang="en-US" dirty="0"/>
              <a:t> </a:t>
            </a:r>
            <a:r>
              <a:rPr lang="en-US" dirty="0" smtClean="0"/>
              <a:t>Derived units combine </a:t>
            </a:r>
            <a:r>
              <a:rPr lang="en-US" dirty="0"/>
              <a:t>SI units to allow people to better describe the world</a:t>
            </a:r>
            <a:r>
              <a:rPr lang="en-US" dirty="0" smtClean="0"/>
              <a:t>.</a:t>
            </a:r>
          </a:p>
          <a:p>
            <a:r>
              <a:rPr lang="en-US" dirty="0"/>
              <a:t>These derived units use more than one measurement at a time. </a:t>
            </a:r>
            <a:r>
              <a:rPr lang="en-US" dirty="0" smtClean="0"/>
              <a:t>Examples of these are: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 Derived Units</a:t>
            </a:r>
            <a:endParaRPr lang="en-US" dirty="0"/>
          </a:p>
        </p:txBody>
      </p:sp>
      <p:pic>
        <p:nvPicPr>
          <p:cNvPr id="7170" name="Picture 2" descr="https://www.softchalk.com/lessonchallenge09/lesson/geometry/geosquarec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91049"/>
            <a:ext cx="2217617" cy="181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hometrainingtools.com/media/catalog/product/cache/1/image/324x278/9df78eab33525d08d6e5fb8d27136e95/C/E/CE-CYGL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102" y="3987922"/>
            <a:ext cx="2621873" cy="224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69970" y="3987922"/>
            <a:ext cx="620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Area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33755" y="3953286"/>
            <a:ext cx="902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Volume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29400" y="4413310"/>
            <a:ext cx="144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cm</a:t>
            </a:r>
            <a:r>
              <a:rPr lang="en-US" baseline="30000" dirty="0" smtClean="0"/>
              <a:t>3</a:t>
            </a:r>
            <a:r>
              <a:rPr lang="en-US" dirty="0"/>
              <a:t> </a:t>
            </a:r>
            <a:r>
              <a:rPr lang="en-US" dirty="0" smtClean="0"/>
              <a:t> or 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94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More Derived SI Units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04809" y="2065289"/>
            <a:ext cx="13353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Velocity</a:t>
            </a:r>
          </a:p>
          <a:p>
            <a:pPr algn="ctr"/>
            <a:r>
              <a:rPr lang="en-US" sz="2800" dirty="0" smtClean="0"/>
              <a:t>m/s</a:t>
            </a:r>
            <a:endParaRPr lang="en-US" sz="2800" dirty="0"/>
          </a:p>
        </p:txBody>
      </p:sp>
      <p:pic>
        <p:nvPicPr>
          <p:cNvPr id="1026" name="Picture 2" descr="https://upload.wikimedia.org/wikipedia/commons/4/40/US_Navy_040501-N-1336S-037_The_U.S._Navy_sponsored_Chevy_Monte_Carlo_NASCAR_leads_a_pack_into_turn_four_at_California_Speedw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76059"/>
            <a:ext cx="3278187" cy="218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2016992"/>
            <a:ext cx="127791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Density</a:t>
            </a:r>
          </a:p>
          <a:p>
            <a:pPr algn="ctr"/>
            <a:r>
              <a:rPr lang="en-US" sz="2800" dirty="0"/>
              <a:t>g/cm</a:t>
            </a:r>
            <a:r>
              <a:rPr lang="en-US" sz="2800" baseline="30000" dirty="0"/>
              <a:t>3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1028" name="Picture 4" descr="http://www.fondriest.com/environmental-measurements/wp-content/uploads/2014/01/NOAA-Iceberg-ice-floats-on-water-e13904200973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816" y="3401987"/>
            <a:ext cx="4359573" cy="205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17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Once you have your base SI units down and your prefixes on hand, you can begin to do conversions!</a:t>
            </a:r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Conversions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4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Evaluate systems and standards of measurement.</a:t>
            </a:r>
          </a:p>
          <a:p>
            <a:r>
              <a:rPr lang="en-US" dirty="0"/>
              <a:t>Use measurements to describe objects in your environment.</a:t>
            </a:r>
          </a:p>
          <a:p>
            <a:r>
              <a:rPr lang="en-US" dirty="0"/>
              <a:t>Discover why SI units are critical for communication among scientists, engineers, industrial partners, and </a:t>
            </a:r>
            <a:r>
              <a:rPr lang="en-US" dirty="0" smtClean="0"/>
              <a:t>societies</a:t>
            </a:r>
          </a:p>
          <a:p>
            <a:r>
              <a:rPr lang="en-US" dirty="0"/>
              <a:t>Explore how measurements derived from SI units can be used to further describe your physical environment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69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525963"/>
          </a:xfrm>
        </p:spPr>
        <p:txBody>
          <a:bodyPr/>
          <a:lstStyle/>
          <a:p>
            <a:r>
              <a:rPr lang="en-US" dirty="0" smtClean="0"/>
              <a:t>Measurement uses numbers to describe processes or events.</a:t>
            </a:r>
          </a:p>
          <a:p>
            <a:r>
              <a:rPr lang="en-US" dirty="0" smtClean="0"/>
              <a:t>Learning to make and communication measurements allows us to better interact with our environment. </a:t>
            </a:r>
          </a:p>
          <a:p>
            <a:r>
              <a:rPr lang="en-US" dirty="0" smtClean="0"/>
              <a:t>Example: Time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56263" cy="1054250"/>
          </a:xfrm>
        </p:spPr>
        <p:txBody>
          <a:bodyPr/>
          <a:lstStyle/>
          <a:p>
            <a:r>
              <a:rPr lang="en-US" dirty="0" smtClean="0"/>
              <a:t>Why We Measure</a:t>
            </a:r>
            <a:endParaRPr lang="en-US" dirty="0"/>
          </a:p>
        </p:txBody>
      </p:sp>
      <p:pic>
        <p:nvPicPr>
          <p:cNvPr id="2050" name="Picture 2" descr="http://www.adweek.com/socialtimes/files/2012/09/shutterstock_93504592-300x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04800" y="4467224"/>
            <a:ext cx="2667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logs.ironmountain.com/wp-content/uploads/Years_Passing_220x2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4399683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2.gstatic.com/images?q=tbn:ANd9GcQGcehoWPHEi5JdQQnLvZc0Uxkn6nhJ4fOCyL9iUNMO5PKv5slk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021" y="3657600"/>
            <a:ext cx="2926953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03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33600"/>
          </a:xfrm>
        </p:spPr>
        <p:txBody>
          <a:bodyPr/>
          <a:lstStyle/>
          <a:p>
            <a:r>
              <a:rPr lang="en-US" dirty="0" smtClean="0"/>
              <a:t>Metrology is the study of measurement.  This  term comes from the Greek words </a:t>
            </a:r>
            <a:r>
              <a:rPr lang="en-US" dirty="0" err="1" smtClean="0"/>
              <a:t>metron</a:t>
            </a:r>
            <a:r>
              <a:rPr lang="en-US" dirty="0" smtClean="0"/>
              <a:t> which means “measure” and logos which means “study of”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Metrology	</a:t>
            </a:r>
            <a:endParaRPr lang="en-US" dirty="0"/>
          </a:p>
        </p:txBody>
      </p:sp>
      <p:pic>
        <p:nvPicPr>
          <p:cNvPr id="1026" name="Picture 2" descr="http://gsi.nist.gov/global/images/D27684A2-110A-9DE1-E762B44169D33F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4283869"/>
            <a:ext cx="2514599" cy="188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iles.campus.edublogs.org/blog.nus.edu.sg/dist/3/2069/files/2012/02/Types-of-Metrology-Equipments-1pzu51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02" y="4060354"/>
            <a:ext cx="3202714" cy="234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tn.gov/assets/entities/agriculture/images/AgBusMetrolog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715" y="4215771"/>
            <a:ext cx="2667000" cy="202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39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/>
          <a:lstStyle/>
          <a:p>
            <a:r>
              <a:rPr lang="en-US" dirty="0" smtClean="0"/>
              <a:t>Development of safety equipment</a:t>
            </a:r>
          </a:p>
          <a:p>
            <a:r>
              <a:rPr lang="en-US" dirty="0" smtClean="0"/>
              <a:t>Deployment of NASA missions</a:t>
            </a:r>
          </a:p>
          <a:p>
            <a:r>
              <a:rPr lang="en-US" dirty="0" smtClean="0"/>
              <a:t>Diagnosis of medical conditions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Accurate Measurement is Important</a:t>
            </a:r>
            <a:endParaRPr lang="en-US" dirty="0"/>
          </a:p>
        </p:txBody>
      </p:sp>
      <p:pic>
        <p:nvPicPr>
          <p:cNvPr id="2050" name="Picture 2" descr="http://cdn1.blog.powerblocktv.com/wp-content/uploads/2012/10/counterfeit-airbag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7" y="3124200"/>
            <a:ext cx="2678440" cy="164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news.nationalgeographic.com/content/dam/news/photos/000/415/41543.ngsversion.1422036164132.adapt.768.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14600"/>
            <a:ext cx="2314786" cy="173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aimagingsolutions.com/Website_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05" y="4766093"/>
            <a:ext cx="3719407" cy="163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08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62200"/>
          </a:xfrm>
        </p:spPr>
        <p:txBody>
          <a:bodyPr/>
          <a:lstStyle/>
          <a:p>
            <a:r>
              <a:rPr lang="en-US" dirty="0" smtClean="0"/>
              <a:t>An</a:t>
            </a:r>
            <a:r>
              <a:rPr lang="en-US" dirty="0"/>
              <a:t> </a:t>
            </a:r>
            <a:r>
              <a:rPr lang="en-US" b="1" dirty="0">
                <a:hlinkClick r:id="rId3"/>
              </a:rPr>
              <a:t>estimate</a:t>
            </a:r>
            <a:r>
              <a:rPr lang="en-US" dirty="0"/>
              <a:t> is an approximate measurement of an object or </a:t>
            </a:r>
            <a:r>
              <a:rPr lang="en-US" dirty="0" smtClean="0"/>
              <a:t>event.</a:t>
            </a:r>
          </a:p>
          <a:p>
            <a:r>
              <a:rPr lang="en-US" dirty="0" smtClean="0"/>
              <a:t>Estimates are useful to predict the likelihood of a measurement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Estimates of Measurement</a:t>
            </a:r>
            <a:endParaRPr lang="en-US" dirty="0"/>
          </a:p>
        </p:txBody>
      </p:sp>
      <p:pic>
        <p:nvPicPr>
          <p:cNvPr id="3074" name="Picture 2" descr="http://www.scientificamerican.com/sciam/cache/file/CDC9AA8F-7E2F-4B7F-8A8F2AA0F4FBDF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62400"/>
            <a:ext cx="2362200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3.bp.blogspot.com/-PAy-iR2T7bY/UmU7Zo04qQI/AAAAAAAAAeM/Zuw8cpA6BfE/s1600/Ja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45165"/>
            <a:ext cx="2190750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24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common system of measurement among scientist was developed to communicate information that was commonly understandable.</a:t>
            </a:r>
          </a:p>
          <a:p>
            <a:r>
              <a:rPr lang="en-US" dirty="0" smtClean="0"/>
              <a:t>The metric system of measurement was adopted as the common language by most countries of the world.</a:t>
            </a:r>
          </a:p>
          <a:p>
            <a:r>
              <a:rPr lang="en-US" dirty="0" smtClean="0"/>
              <a:t>The metric system is based on numbers multiplied or divided by a factor of ten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World-Wide System of Measurements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52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119"/>
            <a:ext cx="8229600" cy="2286000"/>
          </a:xfrm>
        </p:spPr>
        <p:txBody>
          <a:bodyPr/>
          <a:lstStyle/>
          <a:p>
            <a:r>
              <a:rPr lang="en-US" dirty="0"/>
              <a:t> SI </a:t>
            </a:r>
            <a:r>
              <a:rPr lang="en-US" dirty="0" smtClean="0"/>
              <a:t>units come from </a:t>
            </a:r>
            <a:r>
              <a:rPr lang="en-US" dirty="0"/>
              <a:t>its French name </a:t>
            </a:r>
            <a:r>
              <a:rPr lang="en-US" i="1" dirty="0" err="1"/>
              <a:t>Systeme</a:t>
            </a:r>
            <a:r>
              <a:rPr lang="en-US" i="1" dirty="0"/>
              <a:t> International </a:t>
            </a:r>
            <a:r>
              <a:rPr lang="en-US" i="1" dirty="0" err="1" smtClean="0"/>
              <a:t>d’Unites</a:t>
            </a:r>
            <a:endParaRPr lang="en-US" i="1" dirty="0" smtClean="0"/>
          </a:p>
          <a:p>
            <a:r>
              <a:rPr lang="en-US" b="1" u="sng" dirty="0">
                <a:hlinkClick r:id="rId2"/>
              </a:rPr>
              <a:t>SI units</a:t>
            </a:r>
            <a:r>
              <a:rPr lang="en-US" dirty="0"/>
              <a:t> are the current world standard for measurement. 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International System of Units</a:t>
            </a:r>
          </a:p>
        </p:txBody>
      </p:sp>
      <p:pic>
        <p:nvPicPr>
          <p:cNvPr id="4100" name="Picture 4" descr="http://crescentok.com/staff/jaskew/isr/tigerchem/introduction/siuni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352800"/>
            <a:ext cx="5410200" cy="324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91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52799"/>
          </a:xfrm>
        </p:spPr>
        <p:txBody>
          <a:bodyPr>
            <a:normAutofit/>
          </a:bodyPr>
          <a:lstStyle/>
          <a:p>
            <a:r>
              <a:rPr lang="en-US" dirty="0" smtClean="0"/>
              <a:t>We use scientific prefixes </a:t>
            </a:r>
            <a:r>
              <a:rPr lang="en-US" dirty="0"/>
              <a:t>to reduce the number of </a:t>
            </a:r>
            <a:r>
              <a:rPr lang="en-US" dirty="0" smtClean="0"/>
              <a:t>zeroes </a:t>
            </a:r>
            <a:r>
              <a:rPr lang="en-US" dirty="0"/>
              <a:t>and make the figures more </a:t>
            </a:r>
            <a:r>
              <a:rPr lang="en-US" dirty="0" smtClean="0"/>
              <a:t>manageable.</a:t>
            </a:r>
          </a:p>
          <a:p>
            <a:endParaRPr lang="en-US" dirty="0"/>
          </a:p>
          <a:p>
            <a:r>
              <a:rPr lang="en-US" dirty="0" smtClean="0"/>
              <a:t>For </a:t>
            </a:r>
            <a:r>
              <a:rPr lang="en-US" dirty="0"/>
              <a:t>example, 54,500,000,000 meters = 54.5 </a:t>
            </a:r>
            <a:r>
              <a:rPr lang="en-US" dirty="0" err="1"/>
              <a:t>giga</a:t>
            </a:r>
            <a:r>
              <a:rPr lang="en-US" dirty="0"/>
              <a:t>-meters, and 400,000,000,000 meters = 400 </a:t>
            </a:r>
            <a:r>
              <a:rPr lang="en-US" dirty="0" err="1"/>
              <a:t>gigameters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 Prefixes in the Metric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49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151</TotalTime>
  <Words>357</Words>
  <Application>Microsoft Office PowerPoint</Application>
  <PresentationFormat>On-screen Show (4:3)</PresentationFormat>
  <Paragraphs>63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Constantia</vt:lpstr>
      <vt:lpstr>Wingdings</vt:lpstr>
      <vt:lpstr>Wingdings 2</vt:lpstr>
      <vt:lpstr>Paper</vt:lpstr>
      <vt:lpstr>Terminal Velocity  Mission 1</vt:lpstr>
      <vt:lpstr>Objectives</vt:lpstr>
      <vt:lpstr>Why We Measure</vt:lpstr>
      <vt:lpstr>Metrology </vt:lpstr>
      <vt:lpstr>Why Accurate Measurement is Important</vt:lpstr>
      <vt:lpstr>Estimates of Measurement</vt:lpstr>
      <vt:lpstr>World-Wide System of Measurements</vt:lpstr>
      <vt:lpstr>International System of Units</vt:lpstr>
      <vt:lpstr>SI Prefixes in the Metric System</vt:lpstr>
      <vt:lpstr>SI Prefixes</vt:lpstr>
      <vt:lpstr>Using Prefixes for Common Conversions</vt:lpstr>
      <vt:lpstr>Conversions</vt:lpstr>
      <vt:lpstr>SI Derived Units</vt:lpstr>
      <vt:lpstr>More Derived SI Units</vt:lpstr>
      <vt:lpstr>Conversions</vt:lpstr>
    </vt:vector>
  </TitlesOfParts>
  <Company>Neshaminy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Terminal Velocity Mission 1</dc:title>
  <dc:creator>Leventhal, Elaine</dc:creator>
  <cp:lastModifiedBy>Hidalgo, Jackie</cp:lastModifiedBy>
  <cp:revision>15</cp:revision>
  <dcterms:created xsi:type="dcterms:W3CDTF">2015-09-21T15:09:41Z</dcterms:created>
  <dcterms:modified xsi:type="dcterms:W3CDTF">2017-09-29T14:45:34Z</dcterms:modified>
</cp:coreProperties>
</file>